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7.xml"/><Relationship Id="rId22" Type="http://schemas.openxmlformats.org/officeDocument/2006/relationships/font" Target="fonts/Lato-boldItalic.fntdata"/><Relationship Id="rId10" Type="http://schemas.openxmlformats.org/officeDocument/2006/relationships/slide" Target="slides/slide6.xml"/><Relationship Id="rId21" Type="http://schemas.openxmlformats.org/officeDocument/2006/relationships/font" Target="fonts/Lato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Lato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bg>
      <p:bgPr>
        <a:solidFill>
          <a:srgbClr val="000000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1 master">
  <p:cSld name="Slide 11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2 master">
  <p:cSld name="Slide 12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1" name="Google Shape;6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5" name="Google Shape;6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5 master">
  <p:cSld name="Slide 15 master">
    <p:bg>
      <p:bgPr>
        <a:solidFill>
          <a:srgbClr val="000000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69" name="Google Shape;6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D6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C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Relationship Id="rId5" Type="http://schemas.openxmlformats.org/officeDocument/2006/relationships/image" Target="../media/image34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8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Parallel Algorithm for Single-Source Shortest Paths</a:t>
            </a:r>
            <a:endParaRPr b="0" i="0" sz="4450" u="none" cap="none" strike="noStrike"/>
          </a:p>
        </p:txBody>
      </p:sp>
      <p:sp>
        <p:nvSpPr>
          <p:cNvPr id="78" name="Google Shape;78;p18"/>
          <p:cNvSpPr/>
          <p:nvPr/>
        </p:nvSpPr>
        <p:spPr>
          <a:xfrm>
            <a:off x="6343325" y="3957025"/>
            <a:ext cx="7873500" cy="25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This presentation discusses a parallel algorithm template for updating single-source shortest paths (SSSP) in large-scale dynamic networks. The algorithm is designed to efficiently handle edge additions and deletions in real-time scenarios. </a:t>
            </a:r>
            <a:endParaRPr b="0" i="0" sz="1750" u="none" cap="none" strike="noStrike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Authors: Arindam Khanda, Sriram Srinivasan, Sanjukta Bhowmick, Boyana Norris, Sajal K. Das</a:t>
            </a:r>
            <a:endParaRPr b="0" i="0" sz="1750" u="none" cap="none" strike="noStrike"/>
          </a:p>
        </p:txBody>
      </p:sp>
      <p:sp>
        <p:nvSpPr>
          <p:cNvPr id="79" name="Google Shape;79;p18"/>
          <p:cNvSpPr/>
          <p:nvPr/>
        </p:nvSpPr>
        <p:spPr>
          <a:xfrm>
            <a:off x="6280200" y="6865525"/>
            <a:ext cx="4530900" cy="11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lang="en-US" sz="220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Presented </a:t>
            </a: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by: Ali Ahmed, Manahil Ali, Afnan Hassan</a:t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/>
          <p:nvPr/>
        </p:nvSpPr>
        <p:spPr>
          <a:xfrm>
            <a:off x="793790" y="2523053"/>
            <a:ext cx="573024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Intra-Node Parallelism</a:t>
            </a:r>
            <a:endParaRPr b="0" i="0" sz="4450" u="none" cap="none" strike="noStrike"/>
          </a:p>
        </p:txBody>
      </p:sp>
      <p:sp>
        <p:nvSpPr>
          <p:cNvPr id="215" name="Google Shape;215;p27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OpenMP (CPU nodes)</a:t>
            </a:r>
            <a:endParaRPr b="0" i="0" sz="2200" u="none" cap="none" strike="noStrike"/>
          </a:p>
        </p:txBody>
      </p:sp>
      <p:sp>
        <p:nvSpPr>
          <p:cNvPr id="216" name="Google Shape;216;p27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#pragma omp parallel for</a:t>
            </a:r>
            <a:endParaRPr b="0" i="0" sz="1750" u="none" cap="none" strike="noStrike"/>
          </a:p>
        </p:txBody>
      </p:sp>
      <p:sp>
        <p:nvSpPr>
          <p:cNvPr id="217" name="Google Shape;217;p27"/>
          <p:cNvSpPr/>
          <p:nvPr/>
        </p:nvSpPr>
        <p:spPr>
          <a:xfrm>
            <a:off x="793800" y="4822150"/>
            <a:ext cx="62448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Updat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ing 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affected vertices</a:t>
            </a:r>
            <a:endParaRPr b="0" i="0" sz="1750" u="none" cap="none" strike="noStrike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Traversing adjacency lists.</a:t>
            </a:r>
            <a:endParaRPr sz="17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8" name="Google Shape;218;p27"/>
          <p:cNvSpPr/>
          <p:nvPr/>
        </p:nvSpPr>
        <p:spPr>
          <a:xfrm>
            <a:off x="793800" y="5766328"/>
            <a:ext cx="62448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Dynamic scheduling handles load imbalance from uneven subgraphs.</a:t>
            </a:r>
            <a:endParaRPr b="0" i="0" sz="1750" u="none" cap="none" strike="noStrike"/>
          </a:p>
        </p:txBody>
      </p:sp>
      <p:sp>
        <p:nvSpPr>
          <p:cNvPr id="219" name="Google Shape;219;p27"/>
          <p:cNvSpPr/>
          <p:nvPr/>
        </p:nvSpPr>
        <p:spPr>
          <a:xfrm>
            <a:off x="7599521" y="3798808"/>
            <a:ext cx="311253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OpenCL (Heterogeneity)</a:t>
            </a:r>
            <a:endParaRPr b="0" i="0" sz="2200" u="none" cap="none" strike="noStrike"/>
          </a:p>
        </p:txBody>
      </p:sp>
      <p:sp>
        <p:nvSpPr>
          <p:cNvPr id="220" name="Google Shape;220;p27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Device-agnostic execution for</a:t>
            </a:r>
            <a:endParaRPr b="0" i="0" sz="1750" u="none" cap="none" strike="noStrike"/>
          </a:p>
        </p:txBody>
      </p:sp>
      <p:sp>
        <p:nvSpPr>
          <p:cNvPr id="221" name="Google Shape;221;p2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Edge relaxations and distance updates</a:t>
            </a:r>
            <a:endParaRPr b="0" i="0" sz="1750" u="none" cap="none" strike="noStrike"/>
          </a:p>
        </p:txBody>
      </p:sp>
      <p:sp>
        <p:nvSpPr>
          <p:cNvPr id="222" name="Google Shape;222;p27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•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Flexible 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deployment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 on 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CPUs, GPUs, FPGAs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8" name="Google Shape;22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Benefits of the Proposed Strategy</a:t>
            </a:r>
            <a:endParaRPr b="0" i="0" sz="4450" u="none" cap="none" strike="noStrike"/>
          </a:p>
        </p:txBody>
      </p:sp>
      <p:sp>
        <p:nvSpPr>
          <p:cNvPr id="230" name="Google Shape;230;p28"/>
          <p:cNvSpPr/>
          <p:nvPr/>
        </p:nvSpPr>
        <p:spPr>
          <a:xfrm>
            <a:off x="793800" y="4267803"/>
            <a:ext cx="7556400" cy="23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Discover the advantages of our approac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h:</a:t>
            </a:r>
            <a:endParaRPr sz="17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●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calability across clusters using MPI + METIS </a:t>
            </a:r>
            <a:endParaRPr sz="17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●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lexible intra-node execution with OpenMP/OpenCL. </a:t>
            </a:r>
            <a:endParaRPr b="0" i="0" sz="1750" u="none" cap="none" strike="noStrike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●"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Maintains local subgraph updates</a:t>
            </a: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17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9725" lvl="0" marL="4572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Char char="●"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educes recomputation, minimize communication, and avoid synchronization bottlenecks.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6" name="Google Shape;2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6280190" y="1231106"/>
            <a:ext cx="630959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Challenges &amp; Mitigations</a:t>
            </a:r>
            <a:endParaRPr b="0" i="0" sz="4450" u="none" cap="none" strike="noStrike"/>
          </a:p>
        </p:txBody>
      </p:sp>
      <p:sp>
        <p:nvSpPr>
          <p:cNvPr id="238" name="Google Shape;238;p29"/>
          <p:cNvSpPr/>
          <p:nvPr/>
        </p:nvSpPr>
        <p:spPr>
          <a:xfrm>
            <a:off x="6280190" y="2280047"/>
            <a:ext cx="7556421" cy="4718447"/>
          </a:xfrm>
          <a:prstGeom prst="roundRect">
            <a:avLst>
              <a:gd fmla="val 721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6287810" y="2287667"/>
            <a:ext cx="7541181" cy="65031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6514624" y="2431375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Challenge</a:t>
            </a:r>
            <a:endParaRPr b="0" i="0" sz="1750" u="none" cap="none" strike="noStrike"/>
          </a:p>
        </p:txBody>
      </p:sp>
      <p:sp>
        <p:nvSpPr>
          <p:cNvPr id="241" name="Google Shape;241;p29"/>
          <p:cNvSpPr/>
          <p:nvPr/>
        </p:nvSpPr>
        <p:spPr>
          <a:xfrm>
            <a:off x="10289024" y="2431375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Mitigation</a:t>
            </a:r>
            <a:endParaRPr b="0" i="0" sz="1750" u="none" cap="none" strike="noStrike"/>
          </a:p>
        </p:txBody>
      </p:sp>
      <p:sp>
        <p:nvSpPr>
          <p:cNvPr id="242" name="Google Shape;242;p29"/>
          <p:cNvSpPr/>
          <p:nvPr/>
        </p:nvSpPr>
        <p:spPr>
          <a:xfrm>
            <a:off x="6287810" y="2937986"/>
            <a:ext cx="7541181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6514624" y="3081695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Load imbalance</a:t>
            </a:r>
            <a:endParaRPr b="0" i="0" sz="1750" u="none" cap="none" strike="noStrike"/>
          </a:p>
        </p:txBody>
      </p:sp>
      <p:sp>
        <p:nvSpPr>
          <p:cNvPr id="244" name="Google Shape;244;p29"/>
          <p:cNvSpPr/>
          <p:nvPr/>
        </p:nvSpPr>
        <p:spPr>
          <a:xfrm>
            <a:off x="10289024" y="3081695"/>
            <a:ext cx="3313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Dynamic OpenMP scheduling, partition refinement</a:t>
            </a:r>
            <a:endParaRPr b="0" i="0" sz="1750" u="none" cap="none" strike="noStrike"/>
          </a:p>
        </p:txBody>
      </p:sp>
      <p:sp>
        <p:nvSpPr>
          <p:cNvPr id="245" name="Google Shape;245;p29"/>
          <p:cNvSpPr/>
          <p:nvPr/>
        </p:nvSpPr>
        <p:spPr>
          <a:xfrm>
            <a:off x="6287810" y="3951208"/>
            <a:ext cx="75411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9"/>
          <p:cNvSpPr/>
          <p:nvPr/>
        </p:nvSpPr>
        <p:spPr>
          <a:xfrm>
            <a:off x="6514624" y="4094917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Communication overhead</a:t>
            </a:r>
            <a:endParaRPr b="0" i="0" sz="1750" u="none" cap="none" strike="noStrike"/>
          </a:p>
        </p:txBody>
      </p:sp>
      <p:sp>
        <p:nvSpPr>
          <p:cNvPr id="247" name="Google Shape;247;p29"/>
          <p:cNvSpPr/>
          <p:nvPr/>
        </p:nvSpPr>
        <p:spPr>
          <a:xfrm>
            <a:off x="10289024" y="4094917"/>
            <a:ext cx="3313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METIS minimization, async MPI ops</a:t>
            </a:r>
            <a:endParaRPr b="0" i="0" sz="1750" u="none" cap="none" strike="noStrike"/>
          </a:p>
        </p:txBody>
      </p:sp>
      <p:sp>
        <p:nvSpPr>
          <p:cNvPr id="248" name="Google Shape;248;p29"/>
          <p:cNvSpPr/>
          <p:nvPr/>
        </p:nvSpPr>
        <p:spPr>
          <a:xfrm>
            <a:off x="6287810" y="4964430"/>
            <a:ext cx="7541181" cy="1013222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6514624" y="5108138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Cycle formation</a:t>
            </a:r>
            <a:endParaRPr b="0" i="0" sz="1750" u="none" cap="none" strike="noStrike"/>
          </a:p>
        </p:txBody>
      </p:sp>
      <p:sp>
        <p:nvSpPr>
          <p:cNvPr id="250" name="Google Shape;250;p29"/>
          <p:cNvSpPr/>
          <p:nvPr/>
        </p:nvSpPr>
        <p:spPr>
          <a:xfrm>
            <a:off x="10289024" y="5108138"/>
            <a:ext cx="3313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Careful handling of disconnected subtrees</a:t>
            </a:r>
            <a:endParaRPr b="0" i="0" sz="1750" u="none" cap="none" strike="noStrike"/>
          </a:p>
        </p:txBody>
      </p:sp>
      <p:sp>
        <p:nvSpPr>
          <p:cNvPr id="251" name="Google Shape;251;p29"/>
          <p:cNvSpPr/>
          <p:nvPr/>
        </p:nvSpPr>
        <p:spPr>
          <a:xfrm>
            <a:off x="6287810" y="5977652"/>
            <a:ext cx="7541181" cy="1013222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6514624" y="6121360"/>
            <a:ext cx="331315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Convergence</a:t>
            </a:r>
            <a:endParaRPr b="0" i="0" sz="1750" u="none" cap="none" strike="noStrike"/>
          </a:p>
        </p:txBody>
      </p:sp>
      <p:sp>
        <p:nvSpPr>
          <p:cNvPr id="253" name="Google Shape;253;p29"/>
          <p:cNvSpPr/>
          <p:nvPr/>
        </p:nvSpPr>
        <p:spPr>
          <a:xfrm>
            <a:off x="10289024" y="6121360"/>
            <a:ext cx="331315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Iterative global convergence check (MPI_Allreduce)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9" name="Google Shape;25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72800" y="0"/>
            <a:ext cx="36576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>
            <a:off x="793790" y="120884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Summary</a:t>
            </a:r>
            <a:endParaRPr b="0" i="0" sz="4450" u="none" cap="none" strike="noStrike"/>
          </a:p>
        </p:txBody>
      </p:sp>
      <p:sp>
        <p:nvSpPr>
          <p:cNvPr id="261" name="Google Shape;261;p30"/>
          <p:cNvSpPr/>
          <p:nvPr/>
        </p:nvSpPr>
        <p:spPr>
          <a:xfrm>
            <a:off x="793790" y="2512933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0"/>
          <p:cNvSpPr/>
          <p:nvPr/>
        </p:nvSpPr>
        <p:spPr>
          <a:xfrm>
            <a:off x="878860" y="2555438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2650" u="none" cap="none" strike="noStrike"/>
          </a:p>
        </p:txBody>
      </p:sp>
      <p:sp>
        <p:nvSpPr>
          <p:cNvPr id="263" name="Google Shape;263;p30"/>
          <p:cNvSpPr/>
          <p:nvPr/>
        </p:nvSpPr>
        <p:spPr>
          <a:xfrm>
            <a:off x="1530906" y="2512933"/>
            <a:ext cx="86481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Paper provides a platform-independent parallel template for dynamic SSSP.</a:t>
            </a:r>
            <a:endParaRPr b="0" i="0" sz="1750" u="none" cap="none" strike="noStrike"/>
          </a:p>
        </p:txBody>
      </p:sp>
      <p:sp>
        <p:nvSpPr>
          <p:cNvPr id="264" name="Google Shape;264;p30"/>
          <p:cNvSpPr/>
          <p:nvPr/>
        </p:nvSpPr>
        <p:spPr>
          <a:xfrm>
            <a:off x="793790" y="376035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878860" y="3802856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2650" u="none" cap="none" strike="noStrike"/>
          </a:p>
        </p:txBody>
      </p:sp>
      <p:sp>
        <p:nvSpPr>
          <p:cNvPr id="266" name="Google Shape;266;p30"/>
          <p:cNvSpPr/>
          <p:nvPr/>
        </p:nvSpPr>
        <p:spPr>
          <a:xfrm>
            <a:off x="1530906" y="3760351"/>
            <a:ext cx="86481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Efficient on both GPUs and shared-memory machines.</a:t>
            </a:r>
            <a:endParaRPr b="0" i="0" sz="1750" u="none" cap="none" strike="noStrike"/>
          </a:p>
        </p:txBody>
      </p:sp>
      <p:sp>
        <p:nvSpPr>
          <p:cNvPr id="267" name="Google Shape;267;p30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0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2650" u="none" cap="none" strike="noStrike"/>
          </a:p>
        </p:txBody>
      </p:sp>
      <p:sp>
        <p:nvSpPr>
          <p:cNvPr id="269" name="Google Shape;269;p30"/>
          <p:cNvSpPr/>
          <p:nvPr/>
        </p:nvSpPr>
        <p:spPr>
          <a:xfrm>
            <a:off x="1530906" y="5007769"/>
            <a:ext cx="86481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Our extension introduces distributed-memory scalability using MPI + METIS.</a:t>
            </a:r>
            <a:endParaRPr b="0" i="0" sz="1750" u="none" cap="none" strike="noStrike"/>
          </a:p>
        </p:txBody>
      </p:sp>
      <p:sp>
        <p:nvSpPr>
          <p:cNvPr id="270" name="Google Shape;270;p30"/>
          <p:cNvSpPr/>
          <p:nvPr/>
        </p:nvSpPr>
        <p:spPr>
          <a:xfrm>
            <a:off x="793790" y="6255187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878860" y="6297692"/>
            <a:ext cx="340162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650"/>
              <a:buFont typeface="Lato"/>
              <a:buNone/>
            </a:pPr>
            <a:r>
              <a:rPr b="1" i="0" lang="en-US" sz="26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b="0" i="0" sz="2650" u="none" cap="none" strike="noStrike"/>
          </a:p>
        </p:txBody>
      </p:sp>
      <p:sp>
        <p:nvSpPr>
          <p:cNvPr id="272" name="Google Shape;272;p30"/>
          <p:cNvSpPr/>
          <p:nvPr/>
        </p:nvSpPr>
        <p:spPr>
          <a:xfrm>
            <a:off x="1530906" y="6255187"/>
            <a:ext cx="8648105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This hybrid model makes the algorithm suitable for exascale systems.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/>
          <p:nvPr/>
        </p:nvSpPr>
        <p:spPr>
          <a:xfrm>
            <a:off x="793790" y="1276588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Q&amp;A Session</a:t>
            </a:r>
            <a:endParaRPr b="0" i="0" sz="4450" u="none" cap="none" strike="noStrike"/>
          </a:p>
        </p:txBody>
      </p:sp>
      <p:pic>
        <p:nvPicPr>
          <p:cNvPr descr="preencoded.png"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438995"/>
            <a:ext cx="5670590" cy="350460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/>
          <p:nvPr/>
        </p:nvSpPr>
        <p:spPr>
          <a:xfrm>
            <a:off x="793790" y="6227088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Do you have any questions about our parallel algorithm for single-source shortest paths? We're here to provide clarification and insights.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/>
          <p:nvPr/>
        </p:nvSpPr>
        <p:spPr>
          <a:xfrm>
            <a:off x="793790" y="2539960"/>
            <a:ext cx="743450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Motivation for Dynamic SSSP</a:t>
            </a:r>
            <a:endParaRPr b="0" i="0" sz="4450" u="none" cap="none" strike="noStrike"/>
          </a:p>
        </p:txBody>
      </p:sp>
      <p:sp>
        <p:nvSpPr>
          <p:cNvPr id="86" name="Google Shape;86;p19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Real-world Networks</a:t>
            </a:r>
            <a:endParaRPr b="0" i="0" sz="2200" u="none" cap="none" strike="noStrike"/>
          </a:p>
        </p:txBody>
      </p:sp>
      <p:sp>
        <p:nvSpPr>
          <p:cNvPr id="87" name="Google Shape;87;p19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Many networks are large and dynamic. They require fast, scalable updates.</a:t>
            </a:r>
            <a:endParaRPr b="0" i="0" sz="1750" u="none" cap="none" strike="noStrike"/>
          </a:p>
        </p:txBody>
      </p:sp>
      <p:sp>
        <p:nvSpPr>
          <p:cNvPr id="88" name="Google Shape;88;p19"/>
          <p:cNvSpPr/>
          <p:nvPr/>
        </p:nvSpPr>
        <p:spPr>
          <a:xfrm>
            <a:off x="5332928" y="3815715"/>
            <a:ext cx="28442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Traditional Algorithms</a:t>
            </a:r>
            <a:endParaRPr b="0" i="0" sz="2200" u="none" cap="none" strike="noStrike"/>
          </a:p>
        </p:txBody>
      </p:sp>
      <p:sp>
        <p:nvSpPr>
          <p:cNvPr id="89" name="Google Shape;89;p19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Traditional SSSP algorithms are designed for static graphs. They are inefficient for dynamic environments.</a:t>
            </a:r>
            <a:endParaRPr b="0" i="0" sz="1750" u="none" cap="none" strike="noStrike"/>
          </a:p>
        </p:txBody>
      </p:sp>
      <p:sp>
        <p:nvSpPr>
          <p:cNvPr id="90" name="Google Shape;90;p19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Parallel Design</a:t>
            </a:r>
            <a:endParaRPr b="0" i="0" sz="2200" u="none" cap="none" strike="noStrike"/>
          </a:p>
        </p:txBody>
      </p:sp>
      <p:sp>
        <p:nvSpPr>
          <p:cNvPr id="91" name="Google Shape;91;p19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Platform-independent parallel algorithm design is essential for speed and scalability.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7" name="Google Shape;9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0"/>
          <p:cNvSpPr/>
          <p:nvPr/>
        </p:nvSpPr>
        <p:spPr>
          <a:xfrm>
            <a:off x="793790" y="1642586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Problem Definition</a:t>
            </a:r>
            <a:endParaRPr b="0" i="0" sz="4450" u="none" cap="none" strike="noStrike"/>
          </a:p>
        </p:txBody>
      </p:sp>
      <p:sp>
        <p:nvSpPr>
          <p:cNvPr id="99" name="Google Shape;99;p20"/>
          <p:cNvSpPr/>
          <p:nvPr/>
        </p:nvSpPr>
        <p:spPr>
          <a:xfrm>
            <a:off x="793790" y="294667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/>
          <p:nvPr/>
        </p:nvSpPr>
        <p:spPr>
          <a:xfrm>
            <a:off x="1530906" y="2946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SSSP Problem</a:t>
            </a:r>
            <a:endParaRPr b="0" i="0" sz="2200" u="none" cap="none" strike="noStrike"/>
          </a:p>
        </p:txBody>
      </p:sp>
      <p:sp>
        <p:nvSpPr>
          <p:cNvPr id="101" name="Google Shape;101;p20"/>
          <p:cNvSpPr/>
          <p:nvPr/>
        </p:nvSpPr>
        <p:spPr>
          <a:xfrm>
            <a:off x="1530906" y="3437096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Find shortest paths from a source to all other vertices in a graph.</a:t>
            </a:r>
            <a:endParaRPr b="0" i="0" sz="1750" u="none" cap="none" strike="noStrike"/>
          </a:p>
        </p:txBody>
      </p:sp>
      <p:sp>
        <p:nvSpPr>
          <p:cNvPr id="102" name="Google Shape;102;p20"/>
          <p:cNvSpPr/>
          <p:nvPr/>
        </p:nvSpPr>
        <p:spPr>
          <a:xfrm>
            <a:off x="4685467" y="2946678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5422583" y="294667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Dynamic Graphs</a:t>
            </a:r>
            <a:endParaRPr b="0" i="0" sz="2200" u="none" cap="none" strike="noStrike"/>
          </a:p>
        </p:txBody>
      </p:sp>
      <p:sp>
        <p:nvSpPr>
          <p:cNvPr id="104" name="Google Shape;104;p20"/>
          <p:cNvSpPr/>
          <p:nvPr/>
        </p:nvSpPr>
        <p:spPr>
          <a:xfrm>
            <a:off x="5422583" y="3437096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Networks where edges can be added or deleted over time, changing the graph structure.</a:t>
            </a:r>
            <a:endParaRPr b="0" i="0" sz="1750" u="none" cap="none" strike="noStrike"/>
          </a:p>
        </p:txBody>
      </p:sp>
      <p:sp>
        <p:nvSpPr>
          <p:cNvPr id="105" name="Google Shape;105;p20"/>
          <p:cNvSpPr/>
          <p:nvPr/>
        </p:nvSpPr>
        <p:spPr>
          <a:xfrm>
            <a:off x="793790" y="5370671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1530906" y="537067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Objective</a:t>
            </a:r>
            <a:endParaRPr b="0" i="0" sz="2200" u="none" cap="none" strike="noStrike"/>
          </a:p>
        </p:txBody>
      </p:sp>
      <p:sp>
        <p:nvSpPr>
          <p:cNvPr id="107" name="Google Shape;107;p20"/>
          <p:cNvSpPr/>
          <p:nvPr/>
        </p:nvSpPr>
        <p:spPr>
          <a:xfrm>
            <a:off x="1530906" y="5861090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Efficiently update the SSSP tree as the graph evolves with minimal recomputation.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/>
          <p:nvPr/>
        </p:nvSpPr>
        <p:spPr>
          <a:xfrm>
            <a:off x="793790" y="1266944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Key Contributions</a:t>
            </a:r>
            <a:endParaRPr b="0" i="0" sz="4450" u="none" cap="none" strike="noStrike"/>
          </a:p>
        </p:txBody>
      </p:sp>
      <p:sp>
        <p:nvSpPr>
          <p:cNvPr id="115" name="Google Shape;115;p21"/>
          <p:cNvSpPr/>
          <p:nvPr/>
        </p:nvSpPr>
        <p:spPr>
          <a:xfrm>
            <a:off x="793790" y="2315885"/>
            <a:ext cx="3664863" cy="2749987"/>
          </a:xfrm>
          <a:prstGeom prst="roundRect">
            <a:avLst>
              <a:gd fmla="val 123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1020604" y="2542699"/>
            <a:ext cx="321123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Platform-Independent Framework</a:t>
            </a:r>
            <a:endParaRPr b="0" i="0" sz="2200" u="none" cap="none" strike="noStrike"/>
          </a:p>
        </p:txBody>
      </p:sp>
      <p:sp>
        <p:nvSpPr>
          <p:cNvPr id="117" name="Google Shape;117;p21"/>
          <p:cNvSpPr/>
          <p:nvPr/>
        </p:nvSpPr>
        <p:spPr>
          <a:xfrm>
            <a:off x="1020604" y="3387447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Parallel framework for SSSP updates in dynamic networks. Designed to minimize synchronization overhead.</a:t>
            </a:r>
            <a:endParaRPr b="0" i="0" sz="1750" u="none" cap="none" strike="noStrike"/>
          </a:p>
        </p:txBody>
      </p:sp>
      <p:sp>
        <p:nvSpPr>
          <p:cNvPr id="118" name="Google Shape;118;p21"/>
          <p:cNvSpPr/>
          <p:nvPr/>
        </p:nvSpPr>
        <p:spPr>
          <a:xfrm>
            <a:off x="4685467" y="2315885"/>
            <a:ext cx="3664863" cy="2749987"/>
          </a:xfrm>
          <a:prstGeom prst="roundRect">
            <a:avLst>
              <a:gd fmla="val 123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/>
          <p:nvPr/>
        </p:nvSpPr>
        <p:spPr>
          <a:xfrm>
            <a:off x="4912281" y="25426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Rooted Tree Structure</a:t>
            </a:r>
            <a:endParaRPr b="0" i="0" sz="2200" u="none" cap="none" strike="noStrike"/>
          </a:p>
        </p:txBody>
      </p:sp>
      <p:sp>
        <p:nvSpPr>
          <p:cNvPr id="120" name="Google Shape;120;p21"/>
          <p:cNvSpPr/>
          <p:nvPr/>
        </p:nvSpPr>
        <p:spPr>
          <a:xfrm>
            <a:off x="4912281" y="3033117"/>
            <a:ext cx="3211235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Uses a rooted tree to store SSSP and detect affected subgraphs efficiently. Disconnect outdated parts quickly.</a:t>
            </a:r>
            <a:endParaRPr b="0" i="0" sz="1750" u="none" cap="none" strike="noStrike"/>
          </a:p>
        </p:txBody>
      </p:sp>
      <p:sp>
        <p:nvSpPr>
          <p:cNvPr id="121" name="Google Shape;121;p21"/>
          <p:cNvSpPr/>
          <p:nvPr/>
        </p:nvSpPr>
        <p:spPr>
          <a:xfrm>
            <a:off x="793790" y="5292685"/>
            <a:ext cx="7556421" cy="1669852"/>
          </a:xfrm>
          <a:prstGeom prst="roundRect">
            <a:avLst>
              <a:gd fmla="val 2038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1"/>
          <p:cNvSpPr/>
          <p:nvPr/>
        </p:nvSpPr>
        <p:spPr>
          <a:xfrm>
            <a:off x="1020604" y="55194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Iterative Convergence</a:t>
            </a:r>
            <a:endParaRPr b="0" i="0" sz="2200" u="none" cap="none" strike="noStrike"/>
          </a:p>
        </p:txBody>
      </p:sp>
      <p:sp>
        <p:nvSpPr>
          <p:cNvPr id="123" name="Google Shape;123;p21"/>
          <p:cNvSpPr/>
          <p:nvPr/>
        </p:nvSpPr>
        <p:spPr>
          <a:xfrm>
            <a:off x="1020604" y="6009918"/>
            <a:ext cx="710279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Outperforms state-of-the-art recomputing solutions. Achieves significant speedups.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9" name="Google Shape;12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Framework Overview</a:t>
            </a:r>
            <a:endParaRPr b="0" i="0" sz="4450" u="none" cap="none" strike="noStrike"/>
          </a:p>
        </p:txBody>
      </p:sp>
      <p:pic>
        <p:nvPicPr>
          <p:cNvPr descr="preencoded.png" id="131" name="Google Shape;13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2597944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/>
          <p:nvPr/>
        </p:nvSpPr>
        <p:spPr>
          <a:xfrm>
            <a:off x="2268022" y="2824758"/>
            <a:ext cx="354496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Identify Affected Subgraphs</a:t>
            </a:r>
            <a:endParaRPr b="0" i="0" sz="2200" u="none" cap="none" strike="noStrike"/>
          </a:p>
        </p:txBody>
      </p:sp>
      <p:sp>
        <p:nvSpPr>
          <p:cNvPr id="133" name="Google Shape;133;p2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Detect vertices impacted by edge updates.</a:t>
            </a:r>
            <a:endParaRPr b="0" i="0" sz="1750" u="none" cap="none" strike="noStrike"/>
          </a:p>
        </p:txBody>
      </p:sp>
      <p:pic>
        <p:nvPicPr>
          <p:cNvPr descr="preencoded.png" id="134" name="Google Shape;13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3958828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2268022" y="4185642"/>
            <a:ext cx="2896672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Update Affected Areas</a:t>
            </a:r>
            <a:endParaRPr b="0" i="0" sz="2200" u="none" cap="none" strike="noStrike"/>
          </a:p>
        </p:txBody>
      </p:sp>
      <p:sp>
        <p:nvSpPr>
          <p:cNvPr id="136" name="Google Shape;136;p22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Disconnect outdated parts and iteratively reconnect.</a:t>
            </a:r>
            <a:endParaRPr b="0" i="0" sz="1750" u="none" cap="none" strike="noStrike"/>
          </a:p>
        </p:txBody>
      </p:sp>
      <p:pic>
        <p:nvPicPr>
          <p:cNvPr descr="preencoded.png" id="137" name="Google Shape;13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5319713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2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Key Data Structures</a:t>
            </a:r>
            <a:endParaRPr b="0" i="0" sz="2200" u="none" cap="none" strike="noStrike"/>
          </a:p>
        </p:txBody>
      </p:sp>
      <p:sp>
        <p:nvSpPr>
          <p:cNvPr id="139" name="Google Shape;139;p22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Dist, Parent, Affected, Affected_Del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793790" y="1111091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Limitations of the Original Approach</a:t>
            </a:r>
            <a:endParaRPr b="0" i="0" sz="4450" u="none" cap="none" strike="noStrike"/>
          </a:p>
        </p:txBody>
      </p:sp>
      <p:sp>
        <p:nvSpPr>
          <p:cNvPr id="147" name="Google Shape;147;p23"/>
          <p:cNvSpPr/>
          <p:nvPr/>
        </p:nvSpPr>
        <p:spPr>
          <a:xfrm>
            <a:off x="793790" y="312396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1530906" y="3123962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CUDA-Specific GPU Implementation</a:t>
            </a:r>
            <a:endParaRPr b="0" i="0" sz="2200" u="none" cap="none" strike="noStrike"/>
          </a:p>
        </p:txBody>
      </p:sp>
      <p:sp>
        <p:nvSpPr>
          <p:cNvPr id="149" name="Google Shape;149;p23"/>
          <p:cNvSpPr/>
          <p:nvPr/>
        </p:nvSpPr>
        <p:spPr>
          <a:xfrm>
            <a:off x="1530906" y="3968710"/>
            <a:ext cx="2927747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original GPU implementation is limited to NVIDIA GPUs. Not very portable.</a:t>
            </a:r>
            <a:endParaRPr b="0" i="0" sz="1750" u="none" cap="none" strike="noStrike"/>
          </a:p>
        </p:txBody>
      </p:sp>
      <p:sp>
        <p:nvSpPr>
          <p:cNvPr id="150" name="Google Shape;150;p23"/>
          <p:cNvSpPr/>
          <p:nvPr/>
        </p:nvSpPr>
        <p:spPr>
          <a:xfrm>
            <a:off x="4685467" y="3123962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5422583" y="3123962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Shared-Memory Scaling</a:t>
            </a:r>
            <a:endParaRPr b="0" i="0" sz="2200" u="none" cap="none" strike="noStrike"/>
          </a:p>
        </p:txBody>
      </p:sp>
      <p:sp>
        <p:nvSpPr>
          <p:cNvPr id="152" name="Google Shape;152;p23"/>
          <p:cNvSpPr/>
          <p:nvPr/>
        </p:nvSpPr>
        <p:spPr>
          <a:xfrm>
            <a:off x="5422583" y="3968710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Shared-memory approach doesn't scale beyond a single node.</a:t>
            </a:r>
            <a:endParaRPr b="0" i="0" sz="1750" u="none" cap="none" strike="noStrike"/>
          </a:p>
        </p:txBody>
      </p:sp>
      <p:sp>
        <p:nvSpPr>
          <p:cNvPr id="153" name="Google Shape;153;p23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fmla="val 6667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1530906" y="5902285"/>
            <a:ext cx="30263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No Distributed Memory</a:t>
            </a:r>
            <a:endParaRPr b="0" i="0" sz="2200" u="none" cap="none" strike="noStrike"/>
          </a:p>
        </p:txBody>
      </p:sp>
      <p:sp>
        <p:nvSpPr>
          <p:cNvPr id="155" name="Google Shape;155;p23"/>
          <p:cNvSpPr/>
          <p:nvPr/>
        </p:nvSpPr>
        <p:spPr>
          <a:xfrm>
            <a:off x="1530906" y="6392704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The original algorithm lacks distributed-memory or partitioning techniques.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/>
          <p:nvPr/>
        </p:nvSpPr>
        <p:spPr>
          <a:xfrm>
            <a:off x="6280190" y="161567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Proposed Parallelization Strategy</a:t>
            </a:r>
            <a:endParaRPr b="0" i="0" sz="4450" u="none" cap="none" strike="noStrike"/>
          </a:p>
        </p:txBody>
      </p:sp>
      <p:sp>
        <p:nvSpPr>
          <p:cNvPr id="163" name="Google Shape;163;p24"/>
          <p:cNvSpPr/>
          <p:nvPr/>
        </p:nvSpPr>
        <p:spPr>
          <a:xfrm>
            <a:off x="6280190" y="3373398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/>
          <p:nvPr/>
        </p:nvSpPr>
        <p:spPr>
          <a:xfrm>
            <a:off x="6790373" y="337339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MPI for Inter-Node</a:t>
            </a:r>
            <a:endParaRPr b="0" i="0" sz="2200" u="none" cap="none" strike="noStrike"/>
          </a:p>
        </p:txBody>
      </p:sp>
      <p:sp>
        <p:nvSpPr>
          <p:cNvPr id="165" name="Google Shape;165;p24"/>
          <p:cNvSpPr/>
          <p:nvPr/>
        </p:nvSpPr>
        <p:spPr>
          <a:xfrm>
            <a:off x="6790373" y="3863816"/>
            <a:ext cx="7046238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Extend and generalize the parallel framework using MPI.</a:t>
            </a:r>
            <a:endParaRPr b="0" i="0" sz="1750" u="none" cap="none" strike="noStrike"/>
          </a:p>
        </p:txBody>
      </p:sp>
      <p:sp>
        <p:nvSpPr>
          <p:cNvPr id="166" name="Google Shape;166;p24"/>
          <p:cNvSpPr/>
          <p:nvPr/>
        </p:nvSpPr>
        <p:spPr>
          <a:xfrm>
            <a:off x="6620351" y="4453533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4"/>
          <p:cNvSpPr/>
          <p:nvPr/>
        </p:nvSpPr>
        <p:spPr>
          <a:xfrm>
            <a:off x="7130534" y="4453533"/>
            <a:ext cx="3720108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OpenMP/OpenCL Intra-Node</a:t>
            </a:r>
            <a:endParaRPr b="0" i="0" sz="2200" u="none" cap="none" strike="noStrike"/>
          </a:p>
        </p:txBody>
      </p:sp>
      <p:sp>
        <p:nvSpPr>
          <p:cNvPr id="168" name="Google Shape;168;p24"/>
          <p:cNvSpPr/>
          <p:nvPr/>
        </p:nvSpPr>
        <p:spPr>
          <a:xfrm>
            <a:off x="7130534" y="4943951"/>
            <a:ext cx="670607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Leverage OpenMP and OpenCL for parallelism within nodes.</a:t>
            </a:r>
            <a:endParaRPr b="0" i="0" sz="1750" u="none" cap="none" strike="noStrike"/>
          </a:p>
        </p:txBody>
      </p:sp>
      <p:sp>
        <p:nvSpPr>
          <p:cNvPr id="169" name="Google Shape;169;p24"/>
          <p:cNvSpPr/>
          <p:nvPr/>
        </p:nvSpPr>
        <p:spPr>
          <a:xfrm>
            <a:off x="6960632" y="5533668"/>
            <a:ext cx="170021" cy="853321"/>
          </a:xfrm>
          <a:prstGeom prst="roundRect">
            <a:avLst>
              <a:gd fmla="val 20012" name="adj"/>
            </a:avLst>
          </a:prstGeom>
          <a:solidFill>
            <a:srgbClr val="E5DF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4"/>
          <p:cNvSpPr/>
          <p:nvPr/>
        </p:nvSpPr>
        <p:spPr>
          <a:xfrm>
            <a:off x="7470815" y="5533668"/>
            <a:ext cx="324481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METIS Graph Partitioning</a:t>
            </a:r>
            <a:endParaRPr b="0" i="0" sz="2200" u="none" cap="none" strike="noStrike"/>
          </a:p>
        </p:txBody>
      </p:sp>
      <p:sp>
        <p:nvSpPr>
          <p:cNvPr id="171" name="Google Shape;171;p24"/>
          <p:cNvSpPr/>
          <p:nvPr/>
        </p:nvSpPr>
        <p:spPr>
          <a:xfrm>
            <a:off x="7470815" y="6024086"/>
            <a:ext cx="636579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 METIS for graph partitioning across different nodes.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/>
          <p:nvPr/>
        </p:nvSpPr>
        <p:spPr>
          <a:xfrm>
            <a:off x="793790" y="770572"/>
            <a:ext cx="5421273" cy="4961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3100"/>
              <a:buFont typeface="Lato"/>
              <a:buNone/>
            </a:pPr>
            <a:r>
              <a:rPr b="1" i="0" lang="en-US" sz="310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Graph Partitioning with METIS</a:t>
            </a:r>
            <a:endParaRPr b="0" i="0" sz="3100" u="none" cap="none" strike="noStrike"/>
          </a:p>
        </p:txBody>
      </p:sp>
      <p:pic>
        <p:nvPicPr>
          <p:cNvPr descr="preencoded.png" id="178" name="Google Shape;17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1584246"/>
            <a:ext cx="2500670" cy="250067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5"/>
          <p:cNvSpPr/>
          <p:nvPr/>
        </p:nvSpPr>
        <p:spPr>
          <a:xfrm>
            <a:off x="3415308" y="5562481"/>
            <a:ext cx="1984653" cy="248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i="0" lang="en-US" sz="18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Balanced Parts</a:t>
            </a:r>
            <a:endParaRPr b="0" i="0" sz="1850" u="none" cap="none" strike="noStrike"/>
          </a:p>
        </p:txBody>
      </p:sp>
      <p:sp>
        <p:nvSpPr>
          <p:cNvPr id="180" name="Google Shape;180;p25"/>
          <p:cNvSpPr/>
          <p:nvPr/>
        </p:nvSpPr>
        <p:spPr>
          <a:xfrm>
            <a:off x="793790" y="5905738"/>
            <a:ext cx="460617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Partition graph into k balanced parts.</a:t>
            </a:r>
            <a:endParaRPr b="0" i="0" sz="1550" u="none" cap="none" strike="noStrike"/>
          </a:p>
        </p:txBody>
      </p:sp>
      <p:pic>
        <p:nvPicPr>
          <p:cNvPr descr="preencoded.png" id="181" name="Google Shape;18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7500" y="4263509"/>
            <a:ext cx="3195399" cy="31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/>
          <p:nvPr/>
        </p:nvSpPr>
        <p:spPr>
          <a:xfrm>
            <a:off x="6380738" y="5721608"/>
            <a:ext cx="223242" cy="279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b="0" i="0" sz="1750" u="none" cap="none" strike="noStrike"/>
          </a:p>
        </p:txBody>
      </p:sp>
      <p:sp>
        <p:nvSpPr>
          <p:cNvPr id="183" name="Google Shape;183;p25"/>
          <p:cNvSpPr/>
          <p:nvPr/>
        </p:nvSpPr>
        <p:spPr>
          <a:xfrm>
            <a:off x="8912900" y="4593979"/>
            <a:ext cx="21813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i="0" lang="en-US" sz="18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MPI Process</a:t>
            </a:r>
            <a:endParaRPr b="0" i="0" sz="1850" u="none" cap="none" strike="noStrike"/>
          </a:p>
        </p:txBody>
      </p:sp>
      <p:sp>
        <p:nvSpPr>
          <p:cNvPr id="184" name="Google Shape;184;p25"/>
          <p:cNvSpPr/>
          <p:nvPr/>
        </p:nvSpPr>
        <p:spPr>
          <a:xfrm>
            <a:off x="8912900" y="5047417"/>
            <a:ext cx="4923711" cy="2540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Each MPI process handles one partition of the graph.</a:t>
            </a:r>
            <a:endParaRPr b="0" i="0" sz="1550" u="none" cap="none" strike="noStrike"/>
          </a:p>
        </p:txBody>
      </p:sp>
      <p:pic>
        <p:nvPicPr>
          <p:cNvPr descr="preencoded.png" id="185" name="Google Shape;18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7500" y="4263509"/>
            <a:ext cx="3195399" cy="31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/>
          <p:nvPr/>
        </p:nvSpPr>
        <p:spPr>
          <a:xfrm>
            <a:off x="7614940" y="5009019"/>
            <a:ext cx="223242" cy="279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b="0" i="0" sz="1750" u="none" cap="none" strike="noStrike"/>
          </a:p>
        </p:txBody>
      </p:sp>
      <p:sp>
        <p:nvSpPr>
          <p:cNvPr id="187" name="Google Shape;187;p25"/>
          <p:cNvSpPr/>
          <p:nvPr/>
        </p:nvSpPr>
        <p:spPr>
          <a:xfrm>
            <a:off x="8912900" y="6420900"/>
            <a:ext cx="3104400" cy="2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550"/>
              <a:buFont typeface="Lato"/>
              <a:buNone/>
            </a:pPr>
            <a:r>
              <a:rPr b="1" i="0" lang="en-US" sz="18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Minimal Communication</a:t>
            </a:r>
            <a:endParaRPr b="0" i="0" sz="1850" u="none" cap="none" strike="noStrike"/>
          </a:p>
        </p:txBody>
      </p:sp>
      <p:sp>
        <p:nvSpPr>
          <p:cNvPr id="188" name="Google Shape;188;p25"/>
          <p:cNvSpPr/>
          <p:nvPr/>
        </p:nvSpPr>
        <p:spPr>
          <a:xfrm>
            <a:off x="8912900" y="6764171"/>
            <a:ext cx="49236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250"/>
              <a:buFont typeface="Lato"/>
              <a:buNone/>
            </a:pPr>
            <a:r>
              <a:rPr b="0" i="0" lang="en-US" sz="15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Ensure minimal communication between partitions with METIS.</a:t>
            </a:r>
            <a:endParaRPr b="0" i="0" sz="1550" u="none" cap="none" strike="noStrike"/>
          </a:p>
        </p:txBody>
      </p:sp>
      <p:pic>
        <p:nvPicPr>
          <p:cNvPr descr="preencoded.png" id="189" name="Google Shape;18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7500" y="4263509"/>
            <a:ext cx="3195399" cy="31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/>
          <p:nvPr/>
        </p:nvSpPr>
        <p:spPr>
          <a:xfrm>
            <a:off x="7614940" y="6434078"/>
            <a:ext cx="223242" cy="279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1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/>
          <p:nvPr/>
        </p:nvSpPr>
        <p:spPr>
          <a:xfrm>
            <a:off x="6280190" y="1872258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282824"/>
              </a:buClr>
              <a:buSzPts val="4450"/>
              <a:buFont typeface="Lato"/>
              <a:buNone/>
            </a:pPr>
            <a:r>
              <a:rPr b="1" i="0" lang="en-US" sz="4450" u="none" cap="none" strike="noStrike">
                <a:solidFill>
                  <a:srgbClr val="282824"/>
                </a:solidFill>
                <a:latin typeface="Lato"/>
                <a:ea typeface="Lato"/>
                <a:cs typeface="Lato"/>
                <a:sym typeface="Lato"/>
              </a:rPr>
              <a:t>Inter-Node Parallelism with MPI</a:t>
            </a:r>
            <a:endParaRPr b="0" i="0" sz="4450" u="none" cap="none" strike="noStrike"/>
          </a:p>
        </p:txBody>
      </p:sp>
      <p:pic>
        <p:nvPicPr>
          <p:cNvPr descr="preencoded.png" id="198" name="Google Shape;19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362997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/>
          <p:nvPr/>
        </p:nvSpPr>
        <p:spPr>
          <a:xfrm>
            <a:off x="6280190" y="4423767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Local SSSP Tree</a:t>
            </a:r>
            <a:endParaRPr b="0" i="0" sz="2200" u="none" cap="none" strike="noStrike"/>
          </a:p>
        </p:txBody>
      </p:sp>
      <p:sp>
        <p:nvSpPr>
          <p:cNvPr id="200" name="Google Shape;200;p26"/>
          <p:cNvSpPr/>
          <p:nvPr/>
        </p:nvSpPr>
        <p:spPr>
          <a:xfrm>
            <a:off x="6280190" y="4914186"/>
            <a:ext cx="229195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Each MPI process maintains its local SSSP tree.</a:t>
            </a:r>
            <a:endParaRPr b="0" i="0" sz="1750" u="none" cap="none" strike="noStrike"/>
          </a:p>
        </p:txBody>
      </p:sp>
      <p:pic>
        <p:nvPicPr>
          <p:cNvPr descr="preencoded.png" id="201" name="Google Shape;20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12304" y="362997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/>
          <p:nvPr/>
        </p:nvSpPr>
        <p:spPr>
          <a:xfrm>
            <a:off x="8912304" y="4423767"/>
            <a:ext cx="2292072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Identify Subgraphs</a:t>
            </a:r>
            <a:endParaRPr b="0" i="0" sz="2200" u="none" cap="none" strike="noStrike"/>
          </a:p>
        </p:txBody>
      </p:sp>
      <p:sp>
        <p:nvSpPr>
          <p:cNvPr id="203" name="Google Shape;203;p26"/>
          <p:cNvSpPr/>
          <p:nvPr/>
        </p:nvSpPr>
        <p:spPr>
          <a:xfrm>
            <a:off x="8912304" y="5268516"/>
            <a:ext cx="229207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Identify affected subgraphs in its own partition.</a:t>
            </a:r>
            <a:endParaRPr b="0" i="0" sz="1750" u="none" cap="none" strike="noStrike"/>
          </a:p>
        </p:txBody>
      </p:sp>
      <p:pic>
        <p:nvPicPr>
          <p:cNvPr descr="preencoded.png" id="204" name="Google Shape;204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544538" y="3629978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/>
          <p:nvPr/>
        </p:nvSpPr>
        <p:spPr>
          <a:xfrm>
            <a:off x="11544538" y="4423767"/>
            <a:ext cx="229195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2200"/>
              <a:buFont typeface="Lato"/>
              <a:buNone/>
            </a:pPr>
            <a:r>
              <a:rPr b="1" i="0" lang="en-US" sz="220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Communication</a:t>
            </a:r>
            <a:endParaRPr b="0" i="0" sz="2200" u="none" cap="none" strike="noStrike"/>
          </a:p>
        </p:txBody>
      </p:sp>
      <p:sp>
        <p:nvSpPr>
          <p:cNvPr id="206" name="Google Shape;206;p26"/>
          <p:cNvSpPr/>
          <p:nvPr/>
        </p:nvSpPr>
        <p:spPr>
          <a:xfrm>
            <a:off x="11408875" y="5004925"/>
            <a:ext cx="25860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b="0" i="0" lang="en-US" sz="1750" u="none" cap="none" strike="noStrike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Use MPI_Send/Recv to propagate distance updates.</a:t>
            </a:r>
            <a:endParaRPr b="0" i="0" sz="1750" u="none" cap="none" strike="noStrike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A4A45"/>
              </a:buClr>
              <a:buSzPts val="1750"/>
              <a:buFont typeface="Lato"/>
              <a:buNone/>
            </a:pPr>
            <a:r>
              <a:rPr lang="en-US" sz="1750">
                <a:solidFill>
                  <a:srgbClr val="4A4A45"/>
                </a:solidFill>
                <a:latin typeface="Lato"/>
                <a:ea typeface="Lato"/>
                <a:cs typeface="Lato"/>
                <a:sym typeface="Lato"/>
              </a:rPr>
              <a:t>Exchange affected vertices information.</a:t>
            </a:r>
            <a:endParaRPr sz="1750">
              <a:solidFill>
                <a:srgbClr val="4A4A4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0" y="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9525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lt1"/>
                </a:solidFill>
              </a:rPr>
              <a:t>MPI collectives used for convergence detection.</a:t>
            </a: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6328125" y="7256050"/>
            <a:ext cx="49440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34343"/>
                </a:solidFill>
              </a:rPr>
              <a:t>MPI collectives used for convergence detection.</a:t>
            </a:r>
            <a:endParaRPr sz="175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